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36" r:id="rId2"/>
  </p:sldMasterIdLst>
  <p:notesMasterIdLst>
    <p:notesMasterId r:id="rId8"/>
  </p:notesMasterIdLst>
  <p:sldIdLst>
    <p:sldId id="262" r:id="rId3"/>
    <p:sldId id="259" r:id="rId4"/>
    <p:sldId id="260" r:id="rId5"/>
    <p:sldId id="261" r:id="rId6"/>
    <p:sldId id="264" r:id="rId7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51">
          <p15:clr>
            <a:srgbClr val="A4A3A4"/>
          </p15:clr>
        </p15:guide>
        <p15:guide id="2" pos="14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72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2251"/>
        <p:guide pos="142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427E0D2C-1C3D-4D2F-BED5-C4DD176529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E6E01C32-ECDA-4C3A-B233-FA66D20825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E4AAD9F-15B5-4C6D-AD02-FA8350697948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4A1F3540-0EA7-4750-A519-A9AD706871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3564AEDC-AC54-401E-A87C-CDB46AB67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6752E61-B6FA-4D7F-85A9-14CB1811DB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71A3F00-0E8A-4EFC-A2FB-B55B680E2B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CB7F15F-207E-4589-8245-676736F9D2B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zervirano mjesto slike slajda 1">
            <a:extLst>
              <a:ext uri="{FF2B5EF4-FFF2-40B4-BE49-F238E27FC236}">
                <a16:creationId xmlns:a16="http://schemas.microsoft.com/office/drawing/2014/main" id="{1EE16B02-23F0-443D-AC43-9A63E33B4D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zervirano mjesto bilježaka 2">
            <a:extLst>
              <a:ext uri="{FF2B5EF4-FFF2-40B4-BE49-F238E27FC236}">
                <a16:creationId xmlns:a16="http://schemas.microsoft.com/office/drawing/2014/main" id="{B2608F04-30A1-4911-9E76-1F097EEE02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  <p:sp>
        <p:nvSpPr>
          <p:cNvPr id="9220" name="Rezervirano mjesto broja slajda 3">
            <a:extLst>
              <a:ext uri="{FF2B5EF4-FFF2-40B4-BE49-F238E27FC236}">
                <a16:creationId xmlns:a16="http://schemas.microsoft.com/office/drawing/2014/main" id="{6775BEC3-B6D1-4CD4-9C77-5B8036CCC7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1A49533-31EC-4C8A-912C-EED6D56E23ED}" type="slidenum">
              <a:rPr lang="hr-HR" altLang="sr-Latn-RS">
                <a:latin typeface="Calibri" panose="020F0502020204030204" pitchFamily="34" charset="0"/>
              </a:rPr>
              <a:pPr eaLnBrk="1" hangingPunct="1"/>
              <a:t>2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1D1B217-FCA9-4308-8362-2DFF57953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C5377-1BBD-42AC-B583-1CFFEACFCE9F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16B7C7F-CAB5-46C6-83AD-85AA4FE91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E01FABA-D179-4FA8-8429-B61A2A159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9D3AEE-00F6-4BF4-B373-F9D9B9305442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63B11E3C-0480-4BB9-A1DB-6284E67DE3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83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5227FA3-418F-469F-97AD-3FFEF6364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5298-1321-4584-BD4E-5A27B97C271C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AF609FE-DA88-4BF9-9611-3138C7245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8EBC9E-A605-47C4-B540-C7EFECA26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3BD9C-A0E6-47AE-93D9-E8D3E3D4D4F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6055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FA05701-AB55-48B0-80ED-C0EC27324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C873E-8623-45CD-A107-78F39380E28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5ACB968-EEC9-452D-B19A-789696546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4972F4-D7B6-4262-949B-9C9552CA9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55FF9-1DF4-4C40-B139-F2D29EC5DDE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51283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6E34342-211C-45EA-8E05-EB8616D83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2678C-25BB-41EC-9974-85A5A21F7685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9E363EE-E5EF-4FA4-942F-A35BB05CB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9DEFA36-8972-429C-A997-3FF01908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E0C8-5CFA-4DC5-BA95-54E296859D17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77614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96DAB3D-C599-4CDF-AEAB-D71597BC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AB4C-87C1-4396-9C6E-94B4ECBAFB2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8F3A5EF-4539-440F-91B4-B54701178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6793DBF-51D4-4F93-815D-1424A463F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76856-FB8E-48C6-8646-6A930AA3180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44399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AD2E642-AC71-4055-885A-989D7621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9F47C-D590-4DE0-9E7D-FAA3D193AE1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8915B46-EFDF-4CA3-890D-8FCE87A2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F5F3326-5B9D-4CFB-90B7-2CA201BB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3E599-0F84-4A3E-8F76-DD8FAFF4132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62842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46C3F10-B2A7-4141-98FB-006E1D48F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3B7E8-8738-4076-A13A-9D382FE62BC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258E40F-5AB5-44D8-A38C-556394FB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9427129-4353-4AF4-A066-B0AF5CE36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1967D-2F97-4602-B04F-99527B6E6F40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70234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06339315-A306-4502-8CB4-DB6D509F1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4D700-E59F-46BA-BF53-072C26926594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DED2F26E-9B87-441A-8AC9-52FC1CD82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0A28D15-9549-4280-A3F2-FD4005E69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4BEAE-DEA5-46F6-9EF9-D30ADC5A0CE2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585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95C7AF9B-0EB1-4C8A-92CB-7D6D1510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3650F-1AB0-4EEE-8068-525666CA9E4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27401B11-0342-4127-A88B-34DA59578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E82C16AC-A887-4632-B11F-8E46AEAC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C37D-8673-4346-8236-49632570CEAF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94295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3">
            <a:extLst>
              <a:ext uri="{FF2B5EF4-FFF2-40B4-BE49-F238E27FC236}">
                <a16:creationId xmlns:a16="http://schemas.microsoft.com/office/drawing/2014/main" id="{ED296545-47C8-4B69-9F74-69C1E6BB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9C9DB-726F-413F-AD41-E6C5D31136A7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3" name="Rezervirano mjesto podnožja 4">
            <a:extLst>
              <a:ext uri="{FF2B5EF4-FFF2-40B4-BE49-F238E27FC236}">
                <a16:creationId xmlns:a16="http://schemas.microsoft.com/office/drawing/2014/main" id="{85EEF7F1-C25D-467E-9DDA-24F4B8DB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broja slajda 5">
            <a:extLst>
              <a:ext uri="{FF2B5EF4-FFF2-40B4-BE49-F238E27FC236}">
                <a16:creationId xmlns:a16="http://schemas.microsoft.com/office/drawing/2014/main" id="{CCE9C901-3604-42BE-A04B-FA58CD239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A82D1-182F-43AA-894A-A24F2F51647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71483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6F81CFD-CCEF-4251-BB25-B51EB2061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2124F-9C79-497A-BF71-8CFD45E9174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504EAF9-5263-486E-84B3-B5132D67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0F93250-7275-4694-A18E-7C749AF0F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A54AF-B714-4B66-B3F7-F1B37E8C9A79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98911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A15515C-5F56-47F5-B3E7-68A7C6272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F3704-AE72-438A-81D1-F239BB3E1C1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D02A512-1C5A-40A2-AAA7-8FCECB92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C456126-0D86-47BC-91AF-56DD1B379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80F99-BA60-4B78-A422-DD1D029B39F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839716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FA91498-E239-4910-BBBE-D7EA09AE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BAC2A-268F-49AE-B9BA-586DD26FE8A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F4FB868-D676-4720-92DE-26D392891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14B1C5E-504B-4B55-951F-0B245E78C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9B20C-F3A7-47C9-8691-D01DFE55EE2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379297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311323C-CFC8-4A24-AB16-E6F4E058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853E5-3C4D-4B8F-BC44-A405C7403AC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3A21776-97A7-4FEF-8EEA-25D3B1F3E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3712EB-352E-4115-9256-E6706E2EB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86A7B-4FA2-48EF-A658-65FE6C3511E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238091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0A710EF-158C-415A-B927-919F5536E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0FCC9-4DB2-4033-8392-AF4ECDAE078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FF060A5-B148-4E1F-8465-B4F7F1248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F5619CB-9F19-460F-A2B2-D30FE47D6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B0274-8A7E-4F83-A592-C83AA0E8BBEE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18015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ED9B8FB-C71C-4F70-9978-416AD6E4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A370-B722-4D03-977C-630B1A3E9E66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27A9336-51D2-42E2-B74E-07A38017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6CBFD9C-DD4B-4F5E-8E55-7D8C795D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D386E-F32D-4D62-AC01-C4D9BDBC9D2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8465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9E5401A-D11A-41B3-B6AE-80EE2A5A8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78598-4D7C-48C9-A2E0-A2FADF72A65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BCB1DF1-2723-420E-8101-2D3E1B71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01258A7-79B2-41E3-9BF0-FFB06A143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BC74B-1CFD-4EDC-90C8-51992C687A8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9019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1D45C5E3-F144-41F5-8D2D-E3D8246A6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6006C-F256-45B5-B1C8-9B7E1448792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3F815A8B-3088-41FC-89F1-DCDE520D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B30288D-2742-4BDB-9B19-454ED5C9F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F2A19-5940-448B-BF0D-9DA5AE2706D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5758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273041E7-15D2-4DD6-8D0E-C5460D8D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F84E9-6D23-49E7-8E42-DCCEBCD9E03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764B91F2-2BB0-4FEE-9591-D063BA8AC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5842CCC7-C85B-4B14-9796-2E3AB7D9C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D9FCA-68C3-4126-8578-42C51E3D187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4076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E94554DF-6E89-4871-83DB-87BBAA84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DBE06-AB11-4B7E-BE39-4CBDFCAC0889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99216103-DED7-403D-9B56-411DC87F4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CF805AD4-079D-4129-8DC2-00E190AA6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30CD4-411F-444E-984B-5C1B9C83844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84737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BD8989FB-5E58-4936-9435-D113824E8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E8E41-3EFB-4B3A-918A-964FA86818C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B911CBD-841D-4DE4-A7D3-55986BF5D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45FE6BA-2171-4BFA-8DB0-23F30C437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358EC-3975-4791-A6AB-52B1902F4AF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66728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958F13C-8609-4994-AB60-464DA12A8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BA703-4C25-42AA-AB72-DEEC66046E8E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C935C555-80A1-4BD5-9A81-412CD9F33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98BAE90-0E91-4050-A3E9-E040A7C7D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0E2AE-426E-4DB3-ABD9-9015EA40679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5938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EDDBC74E-1EBA-4F1C-86C6-F7E28A44FBB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45BAE697-5E29-481D-B2A4-2A44920A2F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9B7B38B-0A2A-4713-A29B-6DF16A4E9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8B1239E-F464-4299-AE46-AFAC2A7D196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3009AAC-E99A-4370-89E3-E5FC4225A1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A4159A4-9EE2-4E84-9671-6762FA8ED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5CC8AA2-504E-469A-B456-463CE47420F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6D0F168F-F3FC-40E7-A00D-34ADD98E471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9405EDB1-54A5-4EDD-9264-0C57F45E71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48B71C0-9792-431A-A789-FFD0485655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FF59CE0-4828-465F-85C7-6850939F11B8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B4E9A74-9C5F-44AC-B50A-7991C0BA0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870B18-A172-4461-96D3-C50A53B3CB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9ECAB81-31A7-4AA7-849A-8C74DFD9D52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1036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ubtitle 2">
            <a:extLst>
              <a:ext uri="{FF2B5EF4-FFF2-40B4-BE49-F238E27FC236}">
                <a16:creationId xmlns:a16="http://schemas.microsoft.com/office/drawing/2014/main" id="{3B9899DC-3A5C-4219-A3D3-436A3C8D8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042328"/>
            <a:ext cx="6400800" cy="4857750"/>
          </a:xfrm>
        </p:spPr>
        <p:txBody>
          <a:bodyPr/>
          <a:lstStyle/>
          <a:p>
            <a:pPr eaLnBrk="1" hangingPunct="1"/>
            <a:r>
              <a:rPr lang="hr-HR" altLang="sr-Latn-RS" dirty="0"/>
              <a:t>7.8. Stožac</a:t>
            </a:r>
          </a:p>
        </p:txBody>
      </p:sp>
      <p:sp>
        <p:nvSpPr>
          <p:cNvPr id="3" name="Naslov 1">
            <a:extLst>
              <a:ext uri="{FF2B5EF4-FFF2-40B4-BE49-F238E27FC236}">
                <a16:creationId xmlns:a16="http://schemas.microsoft.com/office/drawing/2014/main" id="{7842491B-2B38-488A-96BA-0AF846AB9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738" y="1578026"/>
            <a:ext cx="4074942" cy="89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7. GEOMETRIJSKA TIJELA</a:t>
            </a:r>
            <a:endParaRPr kumimoji="0" lang="hr-HR" altLang="sr-Latn-RS" sz="6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Ravni poveznik 30">
            <a:extLst>
              <a:ext uri="{FF2B5EF4-FFF2-40B4-BE49-F238E27FC236}">
                <a16:creationId xmlns:a16="http://schemas.microsoft.com/office/drawing/2014/main" id="{429F8062-D425-4CCC-A4DA-579CFED7C7C4}"/>
              </a:ext>
            </a:extLst>
          </p:cNvPr>
          <p:cNvCxnSpPr/>
          <p:nvPr/>
        </p:nvCxnSpPr>
        <p:spPr>
          <a:xfrm flipH="1" flipV="1">
            <a:off x="2898775" y="920750"/>
            <a:ext cx="0" cy="385127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a 8">
            <a:extLst>
              <a:ext uri="{FF2B5EF4-FFF2-40B4-BE49-F238E27FC236}">
                <a16:creationId xmlns:a16="http://schemas.microsoft.com/office/drawing/2014/main" id="{59190AB5-3B57-47B0-8286-7741C6D8B16F}"/>
              </a:ext>
            </a:extLst>
          </p:cNvPr>
          <p:cNvSpPr/>
          <p:nvPr/>
        </p:nvSpPr>
        <p:spPr>
          <a:xfrm>
            <a:off x="2024063" y="3262313"/>
            <a:ext cx="1749425" cy="533400"/>
          </a:xfrm>
          <a:prstGeom prst="ellipse">
            <a:avLst/>
          </a:prstGeom>
          <a:solidFill>
            <a:srgbClr val="0070C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Elipsa 1">
            <a:extLst>
              <a:ext uri="{FF2B5EF4-FFF2-40B4-BE49-F238E27FC236}">
                <a16:creationId xmlns:a16="http://schemas.microsoft.com/office/drawing/2014/main" id="{F757C62F-EE59-4BDE-933D-6501D1C4F793}"/>
              </a:ext>
            </a:extLst>
          </p:cNvPr>
          <p:cNvSpPr/>
          <p:nvPr/>
        </p:nvSpPr>
        <p:spPr>
          <a:xfrm>
            <a:off x="2020888" y="2660650"/>
            <a:ext cx="1749425" cy="1751013"/>
          </a:xfrm>
          <a:prstGeom prst="ellipse">
            <a:avLst/>
          </a:prstGeom>
          <a:solidFill>
            <a:srgbClr val="0070C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1" name="Freeform 20">
            <a:extLst>
              <a:ext uri="{FF2B5EF4-FFF2-40B4-BE49-F238E27FC236}">
                <a16:creationId xmlns:a16="http://schemas.microsoft.com/office/drawing/2014/main" id="{309F0D83-E1B7-4E3E-9BDC-21159765AD97}"/>
              </a:ext>
            </a:extLst>
          </p:cNvPr>
          <p:cNvSpPr>
            <a:spLocks/>
          </p:cNvSpPr>
          <p:nvPr/>
        </p:nvSpPr>
        <p:spPr bwMode="auto">
          <a:xfrm>
            <a:off x="561975" y="3025775"/>
            <a:ext cx="4530725" cy="1004888"/>
          </a:xfrm>
          <a:custGeom>
            <a:avLst/>
            <a:gdLst>
              <a:gd name="T0" fmla="*/ 0 w 3732"/>
              <a:gd name="T1" fmla="*/ 2147483647 h 900"/>
              <a:gd name="T2" fmla="*/ 2147483647 w 3732"/>
              <a:gd name="T3" fmla="*/ 2147483647 h 900"/>
              <a:gd name="T4" fmla="*/ 2147483647 w 3732"/>
              <a:gd name="T5" fmla="*/ 0 h 900"/>
              <a:gd name="T6" fmla="*/ 2147483647 w 3732"/>
              <a:gd name="T7" fmla="*/ 0 h 900"/>
              <a:gd name="T8" fmla="*/ 0 w 3732"/>
              <a:gd name="T9" fmla="*/ 2147483647 h 9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32"/>
              <a:gd name="T16" fmla="*/ 0 h 900"/>
              <a:gd name="T17" fmla="*/ 3732 w 3732"/>
              <a:gd name="T18" fmla="*/ 900 h 9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32" h="900">
                <a:moveTo>
                  <a:pt x="0" y="900"/>
                </a:moveTo>
                <a:lnTo>
                  <a:pt x="2750" y="900"/>
                </a:lnTo>
                <a:lnTo>
                  <a:pt x="3732" y="0"/>
                </a:lnTo>
                <a:lnTo>
                  <a:pt x="982" y="0"/>
                </a:lnTo>
                <a:lnTo>
                  <a:pt x="0" y="900"/>
                </a:lnTo>
                <a:close/>
              </a:path>
            </a:pathLst>
          </a:custGeom>
          <a:solidFill>
            <a:srgbClr val="0070C0">
              <a:alpha val="34901"/>
            </a:srgbClr>
          </a:solidFill>
          <a:ln w="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7CCE9087-78D4-4ABB-BA79-5E96D28CF935}"/>
              </a:ext>
            </a:extLst>
          </p:cNvPr>
          <p:cNvSpPr/>
          <p:nvPr/>
        </p:nvSpPr>
        <p:spPr>
          <a:xfrm>
            <a:off x="2024063" y="3262313"/>
            <a:ext cx="1749425" cy="533400"/>
          </a:xfrm>
          <a:prstGeom prst="ellipse">
            <a:avLst/>
          </a:prstGeom>
          <a:solidFill>
            <a:srgbClr val="0070C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F440DB44-E868-4FFA-9B48-35ADFD48EFDD}"/>
              </a:ext>
            </a:extLst>
          </p:cNvPr>
          <p:cNvCxnSpPr/>
          <p:nvPr/>
        </p:nvCxnSpPr>
        <p:spPr>
          <a:xfrm flipH="1" flipV="1">
            <a:off x="2894013" y="1587500"/>
            <a:ext cx="0" cy="19367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>
            <a:extLst>
              <a:ext uri="{FF2B5EF4-FFF2-40B4-BE49-F238E27FC236}">
                <a16:creationId xmlns:a16="http://schemas.microsoft.com/office/drawing/2014/main" id="{1CB8B17C-51E0-4AB2-A03F-26EE5FAB9660}"/>
              </a:ext>
            </a:extLst>
          </p:cNvPr>
          <p:cNvCxnSpPr/>
          <p:nvPr/>
        </p:nvCxnSpPr>
        <p:spPr>
          <a:xfrm flipH="1">
            <a:off x="2895600" y="3529013"/>
            <a:ext cx="8651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a 14">
            <a:extLst>
              <a:ext uri="{FF2B5EF4-FFF2-40B4-BE49-F238E27FC236}">
                <a16:creationId xmlns:a16="http://schemas.microsoft.com/office/drawing/2014/main" id="{3CEF63FB-3FAE-4613-A2F7-D19FB364B645}"/>
              </a:ext>
            </a:extLst>
          </p:cNvPr>
          <p:cNvSpPr/>
          <p:nvPr/>
        </p:nvSpPr>
        <p:spPr>
          <a:xfrm>
            <a:off x="2867025" y="3497263"/>
            <a:ext cx="53975" cy="539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3F2A7099-9728-48EE-BF1B-D820A7F72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5350" y="4391025"/>
            <a:ext cx="14239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002060"/>
                </a:solidFill>
              </a:rPr>
              <a:t>baza stošca</a:t>
            </a:r>
          </a:p>
        </p:txBody>
      </p:sp>
      <p:cxnSp>
        <p:nvCxnSpPr>
          <p:cNvPr id="56" name="Ravni poveznik 55">
            <a:extLst>
              <a:ext uri="{FF2B5EF4-FFF2-40B4-BE49-F238E27FC236}">
                <a16:creationId xmlns:a16="http://schemas.microsoft.com/office/drawing/2014/main" id="{9C057C34-BC8D-4525-AADE-DAEAAE059956}"/>
              </a:ext>
            </a:extLst>
          </p:cNvPr>
          <p:cNvCxnSpPr>
            <a:stCxn id="43" idx="4"/>
          </p:cNvCxnSpPr>
          <p:nvPr/>
        </p:nvCxnSpPr>
        <p:spPr>
          <a:xfrm rot="5400000">
            <a:off x="1506537" y="2127251"/>
            <a:ext cx="1909763" cy="8620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ipsa 42">
            <a:extLst>
              <a:ext uri="{FF2B5EF4-FFF2-40B4-BE49-F238E27FC236}">
                <a16:creationId xmlns:a16="http://schemas.microsoft.com/office/drawing/2014/main" id="{B73183EF-BAF2-45DF-BC4A-4518B1AF62DB}"/>
              </a:ext>
            </a:extLst>
          </p:cNvPr>
          <p:cNvSpPr/>
          <p:nvPr/>
        </p:nvSpPr>
        <p:spPr>
          <a:xfrm>
            <a:off x="2865438" y="1549400"/>
            <a:ext cx="53975" cy="539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58" name="Ravni poveznik 57">
            <a:extLst>
              <a:ext uri="{FF2B5EF4-FFF2-40B4-BE49-F238E27FC236}">
                <a16:creationId xmlns:a16="http://schemas.microsoft.com/office/drawing/2014/main" id="{34B397AB-E4A9-4495-B143-E498D27A38DC}"/>
              </a:ext>
            </a:extLst>
          </p:cNvPr>
          <p:cNvCxnSpPr>
            <a:stCxn id="43" idx="4"/>
          </p:cNvCxnSpPr>
          <p:nvPr/>
        </p:nvCxnSpPr>
        <p:spPr>
          <a:xfrm rot="5400000">
            <a:off x="1502569" y="2277269"/>
            <a:ext cx="2063750" cy="7159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avni poveznik 60">
            <a:extLst>
              <a:ext uri="{FF2B5EF4-FFF2-40B4-BE49-F238E27FC236}">
                <a16:creationId xmlns:a16="http://schemas.microsoft.com/office/drawing/2014/main" id="{724183B9-C872-46C8-97CB-E8BBB995EB90}"/>
              </a:ext>
            </a:extLst>
          </p:cNvPr>
          <p:cNvCxnSpPr>
            <a:stCxn id="43" idx="4"/>
          </p:cNvCxnSpPr>
          <p:nvPr/>
        </p:nvCxnSpPr>
        <p:spPr>
          <a:xfrm rot="5400000">
            <a:off x="1559719" y="2391569"/>
            <a:ext cx="2120900" cy="5445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vni poveznik 62">
            <a:extLst>
              <a:ext uri="{FF2B5EF4-FFF2-40B4-BE49-F238E27FC236}">
                <a16:creationId xmlns:a16="http://schemas.microsoft.com/office/drawing/2014/main" id="{C4200D4A-0BFD-4604-8B80-7F5B267FC968}"/>
              </a:ext>
            </a:extLst>
          </p:cNvPr>
          <p:cNvCxnSpPr>
            <a:stCxn id="43" idx="4"/>
          </p:cNvCxnSpPr>
          <p:nvPr/>
        </p:nvCxnSpPr>
        <p:spPr>
          <a:xfrm rot="5400000">
            <a:off x="1666875" y="2541588"/>
            <a:ext cx="2163763" cy="2873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vni poveznik 65">
            <a:extLst>
              <a:ext uri="{FF2B5EF4-FFF2-40B4-BE49-F238E27FC236}">
                <a16:creationId xmlns:a16="http://schemas.microsoft.com/office/drawing/2014/main" id="{9B60F4FE-9331-48A1-A06B-34FD54320543}"/>
              </a:ext>
            </a:extLst>
          </p:cNvPr>
          <p:cNvCxnSpPr>
            <a:stCxn id="43" idx="4"/>
          </p:cNvCxnSpPr>
          <p:nvPr/>
        </p:nvCxnSpPr>
        <p:spPr>
          <a:xfrm rot="16200000" flipH="1">
            <a:off x="1858168" y="2637632"/>
            <a:ext cx="2189163" cy="120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avni poveznik 68">
            <a:extLst>
              <a:ext uri="{FF2B5EF4-FFF2-40B4-BE49-F238E27FC236}">
                <a16:creationId xmlns:a16="http://schemas.microsoft.com/office/drawing/2014/main" id="{591A5A4E-678C-4726-803A-964E3816A9EC}"/>
              </a:ext>
            </a:extLst>
          </p:cNvPr>
          <p:cNvCxnSpPr>
            <a:stCxn id="43" idx="4"/>
          </p:cNvCxnSpPr>
          <p:nvPr/>
        </p:nvCxnSpPr>
        <p:spPr>
          <a:xfrm rot="16200000" flipH="1">
            <a:off x="1989138" y="2506662"/>
            <a:ext cx="2165350" cy="358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Ravni poveznik 72">
            <a:extLst>
              <a:ext uri="{FF2B5EF4-FFF2-40B4-BE49-F238E27FC236}">
                <a16:creationId xmlns:a16="http://schemas.microsoft.com/office/drawing/2014/main" id="{5A049E39-FD36-4E27-8D63-DB5209ED81B5}"/>
              </a:ext>
            </a:extLst>
          </p:cNvPr>
          <p:cNvCxnSpPr>
            <a:stCxn id="43" idx="4"/>
          </p:cNvCxnSpPr>
          <p:nvPr/>
        </p:nvCxnSpPr>
        <p:spPr>
          <a:xfrm rot="16200000" flipH="1">
            <a:off x="2123281" y="2372519"/>
            <a:ext cx="2112963" cy="574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avni poveznik 74">
            <a:extLst>
              <a:ext uri="{FF2B5EF4-FFF2-40B4-BE49-F238E27FC236}">
                <a16:creationId xmlns:a16="http://schemas.microsoft.com/office/drawing/2014/main" id="{F9387B7C-70F7-40D1-99C5-4405E67B52A1}"/>
              </a:ext>
            </a:extLst>
          </p:cNvPr>
          <p:cNvCxnSpPr>
            <a:stCxn id="43" idx="4"/>
          </p:cNvCxnSpPr>
          <p:nvPr/>
        </p:nvCxnSpPr>
        <p:spPr>
          <a:xfrm rot="16200000" flipH="1">
            <a:off x="2273300" y="2222500"/>
            <a:ext cx="2028825" cy="7905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avni poveznik 76">
            <a:extLst>
              <a:ext uri="{FF2B5EF4-FFF2-40B4-BE49-F238E27FC236}">
                <a16:creationId xmlns:a16="http://schemas.microsoft.com/office/drawing/2014/main" id="{40640F74-47FF-4AEF-8633-7219C3B8DAF0}"/>
              </a:ext>
            </a:extLst>
          </p:cNvPr>
          <p:cNvCxnSpPr>
            <a:stCxn id="43" idx="4"/>
          </p:cNvCxnSpPr>
          <p:nvPr/>
        </p:nvCxnSpPr>
        <p:spPr>
          <a:xfrm rot="16200000" flipH="1">
            <a:off x="2347913" y="2147887"/>
            <a:ext cx="1720850" cy="631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avni poveznik 78">
            <a:extLst>
              <a:ext uri="{FF2B5EF4-FFF2-40B4-BE49-F238E27FC236}">
                <a16:creationId xmlns:a16="http://schemas.microsoft.com/office/drawing/2014/main" id="{B4F1B943-CC55-440F-9D7D-F383197ABE7C}"/>
              </a:ext>
            </a:extLst>
          </p:cNvPr>
          <p:cNvCxnSpPr>
            <a:stCxn id="43" idx="4"/>
          </p:cNvCxnSpPr>
          <p:nvPr/>
        </p:nvCxnSpPr>
        <p:spPr>
          <a:xfrm rot="16200000" flipH="1">
            <a:off x="2381250" y="2114550"/>
            <a:ext cx="1906588" cy="8842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avni poveznik 80">
            <a:extLst>
              <a:ext uri="{FF2B5EF4-FFF2-40B4-BE49-F238E27FC236}">
                <a16:creationId xmlns:a16="http://schemas.microsoft.com/office/drawing/2014/main" id="{E11FE7EE-8E71-4604-98CB-C1946276C41B}"/>
              </a:ext>
            </a:extLst>
          </p:cNvPr>
          <p:cNvCxnSpPr>
            <a:stCxn id="43" idx="4"/>
          </p:cNvCxnSpPr>
          <p:nvPr/>
        </p:nvCxnSpPr>
        <p:spPr>
          <a:xfrm rot="16200000" flipH="1">
            <a:off x="2148682" y="2347118"/>
            <a:ext cx="1638300" cy="1508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vni poveznik 82">
            <a:extLst>
              <a:ext uri="{FF2B5EF4-FFF2-40B4-BE49-F238E27FC236}">
                <a16:creationId xmlns:a16="http://schemas.microsoft.com/office/drawing/2014/main" id="{FCBA0D12-D45B-439D-93D1-CD74ED498EBE}"/>
              </a:ext>
            </a:extLst>
          </p:cNvPr>
          <p:cNvCxnSpPr>
            <a:stCxn id="43" idx="4"/>
          </p:cNvCxnSpPr>
          <p:nvPr/>
        </p:nvCxnSpPr>
        <p:spPr>
          <a:xfrm rot="5400000">
            <a:off x="1681956" y="2135982"/>
            <a:ext cx="1743075" cy="6778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kstniOkvir 97">
            <a:extLst>
              <a:ext uri="{FF2B5EF4-FFF2-40B4-BE49-F238E27FC236}">
                <a16:creationId xmlns:a16="http://schemas.microsoft.com/office/drawing/2014/main" id="{341B6C25-A149-4778-9B5C-20A706C62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8" y="1885950"/>
            <a:ext cx="14239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visina stošca</a:t>
            </a:r>
          </a:p>
        </p:txBody>
      </p:sp>
      <p:sp>
        <p:nvSpPr>
          <p:cNvPr id="99" name="TekstniOkvir 98">
            <a:extLst>
              <a:ext uri="{FF2B5EF4-FFF2-40B4-BE49-F238E27FC236}">
                <a16:creationId xmlns:a16="http://schemas.microsoft.com/office/drawing/2014/main" id="{4EC2DE05-3996-48BD-884A-2707F7DFA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0" y="1373188"/>
            <a:ext cx="1423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vrh stošca</a:t>
            </a:r>
          </a:p>
        </p:txBody>
      </p:sp>
      <p:sp>
        <p:nvSpPr>
          <p:cNvPr id="100" name="TekstniOkvir 99">
            <a:extLst>
              <a:ext uri="{FF2B5EF4-FFF2-40B4-BE49-F238E27FC236}">
                <a16:creationId xmlns:a16="http://schemas.microsoft.com/office/drawing/2014/main" id="{1768D119-B73A-4A7E-BFCA-0D4D9A48F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8" y="2214563"/>
            <a:ext cx="17510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izvodnice</a:t>
            </a:r>
          </a:p>
          <a:p>
            <a:pPr algn="ctr" eaLnBrk="1" hangingPunct="1"/>
            <a:r>
              <a:rPr lang="hr-HR" altLang="sr-Latn-RS"/>
              <a:t> stošca</a:t>
            </a:r>
          </a:p>
        </p:txBody>
      </p:sp>
      <p:sp>
        <p:nvSpPr>
          <p:cNvPr id="101" name="TekstniOkvir 100">
            <a:extLst>
              <a:ext uri="{FF2B5EF4-FFF2-40B4-BE49-F238E27FC236}">
                <a16:creationId xmlns:a16="http://schemas.microsoft.com/office/drawing/2014/main" id="{8F021E0C-0B6E-41E3-85BB-20159094E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5688" y="3409950"/>
            <a:ext cx="39624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Zakrivljenu plohu koju čine sve izvodnice stošca zovemo </a:t>
            </a:r>
          </a:p>
          <a:p>
            <a:pPr algn="ctr" eaLnBrk="1" hangingPunct="1"/>
            <a:r>
              <a:rPr lang="hr-HR" altLang="sr-Latn-RS" b="1"/>
              <a:t>plašt stošca.</a:t>
            </a:r>
          </a:p>
        </p:txBody>
      </p:sp>
      <p:sp>
        <p:nvSpPr>
          <p:cNvPr id="106" name="TekstniOkvir 105">
            <a:extLst>
              <a:ext uri="{FF2B5EF4-FFF2-40B4-BE49-F238E27FC236}">
                <a16:creationId xmlns:a16="http://schemas.microsoft.com/office/drawing/2014/main" id="{AA329D16-5003-40D9-B2AA-8FA6A7646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305425"/>
            <a:ext cx="7721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Stožac je geometrijsko tijelo omeđeno </a:t>
            </a:r>
          </a:p>
          <a:p>
            <a:pPr algn="ctr" eaLnBrk="1" hangingPunct="1"/>
            <a:r>
              <a:rPr lang="hr-HR" altLang="sr-Latn-RS"/>
              <a:t>bazom (krug) i plaštom (zakrivljena ploha).</a:t>
            </a:r>
          </a:p>
        </p:txBody>
      </p:sp>
      <p:cxnSp>
        <p:nvCxnSpPr>
          <p:cNvPr id="33" name="Ravni poveznik sa strelicom 32">
            <a:extLst>
              <a:ext uri="{FF2B5EF4-FFF2-40B4-BE49-F238E27FC236}">
                <a16:creationId xmlns:a16="http://schemas.microsoft.com/office/drawing/2014/main" id="{5A498A06-A126-41A0-A2A1-BD543231A784}"/>
              </a:ext>
            </a:extLst>
          </p:cNvPr>
          <p:cNvCxnSpPr/>
          <p:nvPr/>
        </p:nvCxnSpPr>
        <p:spPr>
          <a:xfrm flipV="1">
            <a:off x="2954338" y="1581150"/>
            <a:ext cx="6238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niOkvir 33">
            <a:extLst>
              <a:ext uri="{FF2B5EF4-FFF2-40B4-BE49-F238E27FC236}">
                <a16:creationId xmlns:a16="http://schemas.microsoft.com/office/drawing/2014/main" id="{7025E2A7-9CAD-41DD-B85B-6F76ED52D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9738" y="530225"/>
            <a:ext cx="5521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343025" indent="-13430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/>
              <a:t>os stošca –  </a:t>
            </a:r>
            <a:r>
              <a:rPr lang="hr-HR" altLang="sr-Latn-RS"/>
              <a:t>pravac</a:t>
            </a:r>
            <a:r>
              <a:rPr lang="hr-HR" altLang="sr-Latn-RS" b="1"/>
              <a:t> </a:t>
            </a:r>
            <a:r>
              <a:rPr lang="hr-HR" altLang="sr-Latn-RS"/>
              <a:t>koji spaja središte baze s vrhom stošca</a:t>
            </a:r>
          </a:p>
        </p:txBody>
      </p:sp>
      <p:cxnSp>
        <p:nvCxnSpPr>
          <p:cNvPr id="36" name="Ravni poveznik sa strelicom 35">
            <a:extLst>
              <a:ext uri="{FF2B5EF4-FFF2-40B4-BE49-F238E27FC236}">
                <a16:creationId xmlns:a16="http://schemas.microsoft.com/office/drawing/2014/main" id="{C49971B1-BF22-44C1-8DF9-79535FBB5B49}"/>
              </a:ext>
            </a:extLst>
          </p:cNvPr>
          <p:cNvCxnSpPr/>
          <p:nvPr/>
        </p:nvCxnSpPr>
        <p:spPr>
          <a:xfrm flipV="1">
            <a:off x="2889250" y="881063"/>
            <a:ext cx="644525" cy="293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4" grpId="0" animBg="1"/>
      <p:bldP spid="29" grpId="0"/>
      <p:bldP spid="43" grpId="0" animBg="1"/>
      <p:bldP spid="98" grpId="0"/>
      <p:bldP spid="99" grpId="0"/>
      <p:bldP spid="100" grpId="0"/>
      <p:bldP spid="101" grpId="0"/>
      <p:bldP spid="106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Luk 30">
            <a:extLst>
              <a:ext uri="{FF2B5EF4-FFF2-40B4-BE49-F238E27FC236}">
                <a16:creationId xmlns:a16="http://schemas.microsoft.com/office/drawing/2014/main" id="{1703203B-7643-4263-996E-09E5E0D2B8C6}"/>
              </a:ext>
            </a:extLst>
          </p:cNvPr>
          <p:cNvSpPr/>
          <p:nvPr/>
        </p:nvSpPr>
        <p:spPr>
          <a:xfrm>
            <a:off x="1141413" y="3662363"/>
            <a:ext cx="1727200" cy="574675"/>
          </a:xfrm>
          <a:prstGeom prst="arc">
            <a:avLst>
              <a:gd name="adj1" fmla="val 20471591"/>
              <a:gd name="adj2" fmla="val 5518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6B369748-EF05-4176-8A8E-D1990E21C1A3}"/>
              </a:ext>
            </a:extLst>
          </p:cNvPr>
          <p:cNvSpPr/>
          <p:nvPr/>
        </p:nvSpPr>
        <p:spPr>
          <a:xfrm>
            <a:off x="1201738" y="3663950"/>
            <a:ext cx="1670050" cy="561975"/>
          </a:xfrm>
          <a:prstGeom prst="ellipse">
            <a:avLst/>
          </a:prstGeom>
          <a:solidFill>
            <a:srgbClr val="0070C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45" name="Ravni poveznik 44">
            <a:extLst>
              <a:ext uri="{FF2B5EF4-FFF2-40B4-BE49-F238E27FC236}">
                <a16:creationId xmlns:a16="http://schemas.microsoft.com/office/drawing/2014/main" id="{34358145-7616-4E28-9AA2-DBCDCC7799F7}"/>
              </a:ext>
            </a:extLst>
          </p:cNvPr>
          <p:cNvCxnSpPr>
            <a:endCxn id="49" idx="6"/>
          </p:cNvCxnSpPr>
          <p:nvPr/>
        </p:nvCxnSpPr>
        <p:spPr>
          <a:xfrm rot="16200000" flipH="1">
            <a:off x="1516857" y="2590006"/>
            <a:ext cx="1905000" cy="8048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Luk 74">
            <a:extLst>
              <a:ext uri="{FF2B5EF4-FFF2-40B4-BE49-F238E27FC236}">
                <a16:creationId xmlns:a16="http://schemas.microsoft.com/office/drawing/2014/main" id="{CF277C77-C23E-4330-8AEE-4A32F38F90C5}"/>
              </a:ext>
            </a:extLst>
          </p:cNvPr>
          <p:cNvSpPr/>
          <p:nvPr/>
        </p:nvSpPr>
        <p:spPr>
          <a:xfrm>
            <a:off x="1146175" y="3648075"/>
            <a:ext cx="1727200" cy="574675"/>
          </a:xfrm>
          <a:prstGeom prst="arc">
            <a:avLst>
              <a:gd name="adj1" fmla="val 52431"/>
              <a:gd name="adj2" fmla="val 36489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60" name="Luk 59">
            <a:extLst>
              <a:ext uri="{FF2B5EF4-FFF2-40B4-BE49-F238E27FC236}">
                <a16:creationId xmlns:a16="http://schemas.microsoft.com/office/drawing/2014/main" id="{F98E53E1-34C6-4A93-A9CC-D8D9025DEEED}"/>
              </a:ext>
            </a:extLst>
          </p:cNvPr>
          <p:cNvSpPr/>
          <p:nvPr/>
        </p:nvSpPr>
        <p:spPr>
          <a:xfrm>
            <a:off x="1208088" y="3640138"/>
            <a:ext cx="1727200" cy="609600"/>
          </a:xfrm>
          <a:prstGeom prst="arc">
            <a:avLst>
              <a:gd name="adj1" fmla="val 10077477"/>
              <a:gd name="adj2" fmla="val 107859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175" name="TekstniOkvir 20">
            <a:extLst>
              <a:ext uri="{FF2B5EF4-FFF2-40B4-BE49-F238E27FC236}">
                <a16:creationId xmlns:a16="http://schemas.microsoft.com/office/drawing/2014/main" id="{2A3A44E8-25DD-4EB4-9888-2E47F7F32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7825" y="2336800"/>
            <a:ext cx="39290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Stožac nastaje rotacijom pravokutnog trokuta oko jedne njegove katete.</a:t>
            </a:r>
          </a:p>
        </p:txBody>
      </p:sp>
      <p:sp>
        <p:nvSpPr>
          <p:cNvPr id="7176" name="TekstniOkvir 21">
            <a:extLst>
              <a:ext uri="{FF2B5EF4-FFF2-40B4-BE49-F238E27FC236}">
                <a16:creationId xmlns:a16="http://schemas.microsoft.com/office/drawing/2014/main" id="{AE2D6CEE-A142-4FCD-81D7-2F912FEC7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75" y="3397250"/>
            <a:ext cx="4972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Zato kažemo da je stožac </a:t>
            </a:r>
            <a:r>
              <a:rPr lang="hr-HR" altLang="sr-Latn-RS" b="1"/>
              <a:t>rotacijsko tijelo</a:t>
            </a:r>
            <a:r>
              <a:rPr lang="hr-HR" altLang="sr-Latn-RS"/>
              <a:t>.</a:t>
            </a:r>
          </a:p>
        </p:txBody>
      </p:sp>
      <p:cxnSp>
        <p:nvCxnSpPr>
          <p:cNvPr id="67" name="Ravni poveznik sa strelicom 66">
            <a:extLst>
              <a:ext uri="{FF2B5EF4-FFF2-40B4-BE49-F238E27FC236}">
                <a16:creationId xmlns:a16="http://schemas.microsoft.com/office/drawing/2014/main" id="{6A50630E-64B2-4860-A227-6C85BC4C38E8}"/>
              </a:ext>
            </a:extLst>
          </p:cNvPr>
          <p:cNvCxnSpPr>
            <a:endCxn id="68" idx="1"/>
          </p:cNvCxnSpPr>
          <p:nvPr/>
        </p:nvCxnSpPr>
        <p:spPr>
          <a:xfrm flipV="1">
            <a:off x="2338388" y="609600"/>
            <a:ext cx="1296987" cy="5984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kstniOkvir 67">
            <a:extLst>
              <a:ext uri="{FF2B5EF4-FFF2-40B4-BE49-F238E27FC236}">
                <a16:creationId xmlns:a16="http://schemas.microsoft.com/office/drawing/2014/main" id="{920A58F1-CF4F-4802-8D51-A2702240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417513"/>
            <a:ext cx="12525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FF0000"/>
                </a:solidFill>
              </a:rPr>
              <a:t>os stošca</a:t>
            </a:r>
          </a:p>
        </p:txBody>
      </p:sp>
      <p:sp>
        <p:nvSpPr>
          <p:cNvPr id="43" name="Pravokutni trokut 42">
            <a:extLst>
              <a:ext uri="{FF2B5EF4-FFF2-40B4-BE49-F238E27FC236}">
                <a16:creationId xmlns:a16="http://schemas.microsoft.com/office/drawing/2014/main" id="{726129EE-914D-42D5-97C4-8092CB96A26B}"/>
              </a:ext>
            </a:extLst>
          </p:cNvPr>
          <p:cNvSpPr/>
          <p:nvPr/>
        </p:nvSpPr>
        <p:spPr>
          <a:xfrm flipH="1">
            <a:off x="1206500" y="2043113"/>
            <a:ext cx="863600" cy="1906587"/>
          </a:xfrm>
          <a:prstGeom prst="rtTriangle">
            <a:avLst/>
          </a:prstGeom>
          <a:solidFill>
            <a:srgbClr val="00B0F0">
              <a:alpha val="30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8ED2153C-E88A-4E65-B794-68E92580A57D}"/>
              </a:ext>
            </a:extLst>
          </p:cNvPr>
          <p:cNvCxnSpPr/>
          <p:nvPr/>
        </p:nvCxnSpPr>
        <p:spPr>
          <a:xfrm rot="16200000" flipH="1">
            <a:off x="-162719" y="3325019"/>
            <a:ext cx="4459288" cy="0"/>
          </a:xfrm>
          <a:prstGeom prst="line">
            <a:avLst/>
          </a:prstGeom>
          <a:ln w="127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vni poveznik 45">
            <a:extLst>
              <a:ext uri="{FF2B5EF4-FFF2-40B4-BE49-F238E27FC236}">
                <a16:creationId xmlns:a16="http://schemas.microsoft.com/office/drawing/2014/main" id="{5411E28B-586E-405B-B16C-3553E2B1B781}"/>
              </a:ext>
            </a:extLst>
          </p:cNvPr>
          <p:cNvCxnSpPr>
            <a:endCxn id="17" idx="2"/>
          </p:cNvCxnSpPr>
          <p:nvPr/>
        </p:nvCxnSpPr>
        <p:spPr>
          <a:xfrm rot="5400000">
            <a:off x="666750" y="2700338"/>
            <a:ext cx="2065338" cy="7350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vni poveznik 46">
            <a:extLst>
              <a:ext uri="{FF2B5EF4-FFF2-40B4-BE49-F238E27FC236}">
                <a16:creationId xmlns:a16="http://schemas.microsoft.com/office/drawing/2014/main" id="{D0AFCEC3-199C-4701-8A5D-2B67E1652C19}"/>
              </a:ext>
            </a:extLst>
          </p:cNvPr>
          <p:cNvCxnSpPr>
            <a:endCxn id="64" idx="2"/>
          </p:cNvCxnSpPr>
          <p:nvPr/>
        </p:nvCxnSpPr>
        <p:spPr>
          <a:xfrm rot="5400000">
            <a:off x="723900" y="2822575"/>
            <a:ext cx="2130425" cy="555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vni poveznik 49">
            <a:extLst>
              <a:ext uri="{FF2B5EF4-FFF2-40B4-BE49-F238E27FC236}">
                <a16:creationId xmlns:a16="http://schemas.microsoft.com/office/drawing/2014/main" id="{172A5D24-BD7C-47DE-AF1D-8C9F256B74AE}"/>
              </a:ext>
            </a:extLst>
          </p:cNvPr>
          <p:cNvCxnSpPr>
            <a:endCxn id="64" idx="0"/>
          </p:cNvCxnSpPr>
          <p:nvPr/>
        </p:nvCxnSpPr>
        <p:spPr>
          <a:xfrm rot="5400000">
            <a:off x="835025" y="2982913"/>
            <a:ext cx="2179638" cy="2841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vni poveznik 54">
            <a:extLst>
              <a:ext uri="{FF2B5EF4-FFF2-40B4-BE49-F238E27FC236}">
                <a16:creationId xmlns:a16="http://schemas.microsoft.com/office/drawing/2014/main" id="{8EA20F8C-7C35-48CC-B5ED-EEBA22F0DB20}"/>
              </a:ext>
            </a:extLst>
          </p:cNvPr>
          <p:cNvCxnSpPr/>
          <p:nvPr/>
        </p:nvCxnSpPr>
        <p:spPr>
          <a:xfrm rot="16200000" flipH="1">
            <a:off x="1032668" y="3069432"/>
            <a:ext cx="2189163" cy="120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avni poveznik 55">
            <a:extLst>
              <a:ext uri="{FF2B5EF4-FFF2-40B4-BE49-F238E27FC236}">
                <a16:creationId xmlns:a16="http://schemas.microsoft.com/office/drawing/2014/main" id="{1F28160B-244F-4D51-A95D-7EACC21ED75D}"/>
              </a:ext>
            </a:extLst>
          </p:cNvPr>
          <p:cNvCxnSpPr>
            <a:endCxn id="71" idx="2"/>
          </p:cNvCxnSpPr>
          <p:nvPr/>
        </p:nvCxnSpPr>
        <p:spPr>
          <a:xfrm rot="16200000" flipH="1">
            <a:off x="1166812" y="2938463"/>
            <a:ext cx="2155825" cy="355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vni poveznik 56">
            <a:extLst>
              <a:ext uri="{FF2B5EF4-FFF2-40B4-BE49-F238E27FC236}">
                <a16:creationId xmlns:a16="http://schemas.microsoft.com/office/drawing/2014/main" id="{80921403-9C78-4F0F-9FF4-84C5E6C387D9}"/>
              </a:ext>
            </a:extLst>
          </p:cNvPr>
          <p:cNvCxnSpPr>
            <a:endCxn id="49" idx="5"/>
          </p:cNvCxnSpPr>
          <p:nvPr/>
        </p:nvCxnSpPr>
        <p:spPr>
          <a:xfrm rot="16200000" flipH="1">
            <a:off x="1303338" y="2819400"/>
            <a:ext cx="2087562" cy="5603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avni poveznik 57">
            <a:extLst>
              <a:ext uri="{FF2B5EF4-FFF2-40B4-BE49-F238E27FC236}">
                <a16:creationId xmlns:a16="http://schemas.microsoft.com/office/drawing/2014/main" id="{10A61747-878D-4A4D-98C9-BAF86F91371C}"/>
              </a:ext>
            </a:extLst>
          </p:cNvPr>
          <p:cNvCxnSpPr>
            <a:endCxn id="73" idx="0"/>
          </p:cNvCxnSpPr>
          <p:nvPr/>
        </p:nvCxnSpPr>
        <p:spPr>
          <a:xfrm rot="16200000" flipH="1">
            <a:off x="1455738" y="2646363"/>
            <a:ext cx="1990725" cy="765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Ravni poveznik 58">
            <a:extLst>
              <a:ext uri="{FF2B5EF4-FFF2-40B4-BE49-F238E27FC236}">
                <a16:creationId xmlns:a16="http://schemas.microsoft.com/office/drawing/2014/main" id="{035D0AD5-9B00-4500-A276-0FEE50502D8E}"/>
              </a:ext>
            </a:extLst>
          </p:cNvPr>
          <p:cNvCxnSpPr>
            <a:endCxn id="49" idx="7"/>
          </p:cNvCxnSpPr>
          <p:nvPr/>
        </p:nvCxnSpPr>
        <p:spPr>
          <a:xfrm rot="16200000" flipH="1">
            <a:off x="1500981" y="2620169"/>
            <a:ext cx="1692275" cy="5603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Luk 63">
            <a:extLst>
              <a:ext uri="{FF2B5EF4-FFF2-40B4-BE49-F238E27FC236}">
                <a16:creationId xmlns:a16="http://schemas.microsoft.com/office/drawing/2014/main" id="{DC040B34-5EA5-4814-A26C-7129417E2AD7}"/>
              </a:ext>
            </a:extLst>
          </p:cNvPr>
          <p:cNvSpPr/>
          <p:nvPr/>
        </p:nvSpPr>
        <p:spPr>
          <a:xfrm>
            <a:off x="1171575" y="3617913"/>
            <a:ext cx="1728788" cy="609600"/>
          </a:xfrm>
          <a:prstGeom prst="arc">
            <a:avLst>
              <a:gd name="adj1" fmla="val 7859979"/>
              <a:gd name="adj2" fmla="val 93121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" name="Luk 16">
            <a:extLst>
              <a:ext uri="{FF2B5EF4-FFF2-40B4-BE49-F238E27FC236}">
                <a16:creationId xmlns:a16="http://schemas.microsoft.com/office/drawing/2014/main" id="{39C07DC2-B864-46F2-9F3F-E728D927FA40}"/>
              </a:ext>
            </a:extLst>
          </p:cNvPr>
          <p:cNvSpPr/>
          <p:nvPr/>
        </p:nvSpPr>
        <p:spPr>
          <a:xfrm>
            <a:off x="1169988" y="3617913"/>
            <a:ext cx="1727200" cy="609600"/>
          </a:xfrm>
          <a:prstGeom prst="arc">
            <a:avLst>
              <a:gd name="adj1" fmla="val 9282877"/>
              <a:gd name="adj2" fmla="val 994703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69" name="Luk 68">
            <a:extLst>
              <a:ext uri="{FF2B5EF4-FFF2-40B4-BE49-F238E27FC236}">
                <a16:creationId xmlns:a16="http://schemas.microsoft.com/office/drawing/2014/main" id="{314DFAA4-76F3-465D-A401-833BE98370D0}"/>
              </a:ext>
            </a:extLst>
          </p:cNvPr>
          <p:cNvSpPr/>
          <p:nvPr/>
        </p:nvSpPr>
        <p:spPr>
          <a:xfrm>
            <a:off x="1169988" y="3617913"/>
            <a:ext cx="1727200" cy="609600"/>
          </a:xfrm>
          <a:prstGeom prst="arc">
            <a:avLst>
              <a:gd name="adj1" fmla="val 3733308"/>
              <a:gd name="adj2" fmla="val 78763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0" name="Luk 69">
            <a:extLst>
              <a:ext uri="{FF2B5EF4-FFF2-40B4-BE49-F238E27FC236}">
                <a16:creationId xmlns:a16="http://schemas.microsoft.com/office/drawing/2014/main" id="{7A7FFCAD-BDC8-4198-B70C-9BE0544F9C39}"/>
              </a:ext>
            </a:extLst>
          </p:cNvPr>
          <p:cNvSpPr/>
          <p:nvPr/>
        </p:nvSpPr>
        <p:spPr>
          <a:xfrm>
            <a:off x="1165225" y="3617913"/>
            <a:ext cx="1727200" cy="609600"/>
          </a:xfrm>
          <a:prstGeom prst="arc">
            <a:avLst>
              <a:gd name="adj1" fmla="val 2047774"/>
              <a:gd name="adj2" fmla="val 374111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1" name="Luk 70">
            <a:extLst>
              <a:ext uri="{FF2B5EF4-FFF2-40B4-BE49-F238E27FC236}">
                <a16:creationId xmlns:a16="http://schemas.microsoft.com/office/drawing/2014/main" id="{6C205FE2-B9FB-4833-8D2B-2C7B21CF46FC}"/>
              </a:ext>
            </a:extLst>
          </p:cNvPr>
          <p:cNvSpPr/>
          <p:nvPr/>
        </p:nvSpPr>
        <p:spPr>
          <a:xfrm>
            <a:off x="1165225" y="3617913"/>
            <a:ext cx="1727200" cy="609600"/>
          </a:xfrm>
          <a:prstGeom prst="arc">
            <a:avLst>
              <a:gd name="adj1" fmla="val 1219375"/>
              <a:gd name="adj2" fmla="val 20772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3" name="Luk 72">
            <a:extLst>
              <a:ext uri="{FF2B5EF4-FFF2-40B4-BE49-F238E27FC236}">
                <a16:creationId xmlns:a16="http://schemas.microsoft.com/office/drawing/2014/main" id="{82F45C56-420F-4531-89FB-744C90D4F150}"/>
              </a:ext>
            </a:extLst>
          </p:cNvPr>
          <p:cNvSpPr/>
          <p:nvPr/>
        </p:nvSpPr>
        <p:spPr>
          <a:xfrm>
            <a:off x="1152525" y="3621088"/>
            <a:ext cx="1728788" cy="609600"/>
          </a:xfrm>
          <a:prstGeom prst="arc">
            <a:avLst>
              <a:gd name="adj1" fmla="val 412807"/>
              <a:gd name="adj2" fmla="val 117508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4" name="Luk 33">
            <a:extLst>
              <a:ext uri="{FF2B5EF4-FFF2-40B4-BE49-F238E27FC236}">
                <a16:creationId xmlns:a16="http://schemas.microsoft.com/office/drawing/2014/main" id="{E0CFFB18-DD82-4AF9-8F54-D97779E4E82A}"/>
              </a:ext>
            </a:extLst>
          </p:cNvPr>
          <p:cNvSpPr/>
          <p:nvPr/>
        </p:nvSpPr>
        <p:spPr>
          <a:xfrm>
            <a:off x="1208088" y="3657600"/>
            <a:ext cx="1619250" cy="539750"/>
          </a:xfrm>
          <a:prstGeom prst="arc">
            <a:avLst>
              <a:gd name="adj1" fmla="val 10736579"/>
              <a:gd name="adj2" fmla="val 20481816"/>
            </a:avLst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avokutnik 49">
            <a:extLst>
              <a:ext uri="{FF2B5EF4-FFF2-40B4-BE49-F238E27FC236}">
                <a16:creationId xmlns:a16="http://schemas.microsoft.com/office/drawing/2014/main" id="{FEDA3D5C-853A-4B02-8C86-63AD524F7BA2}"/>
              </a:ext>
            </a:extLst>
          </p:cNvPr>
          <p:cNvSpPr/>
          <p:nvPr/>
        </p:nvSpPr>
        <p:spPr>
          <a:xfrm>
            <a:off x="2263775" y="3429000"/>
            <a:ext cx="144463" cy="1444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6" name="Pravokutni trokut 45">
            <a:extLst>
              <a:ext uri="{FF2B5EF4-FFF2-40B4-BE49-F238E27FC236}">
                <a16:creationId xmlns:a16="http://schemas.microsoft.com/office/drawing/2014/main" id="{6B252D5E-5AA0-4011-A2BA-D01D2A9F38BA}"/>
              </a:ext>
            </a:extLst>
          </p:cNvPr>
          <p:cNvSpPr/>
          <p:nvPr/>
        </p:nvSpPr>
        <p:spPr>
          <a:xfrm>
            <a:off x="2259013" y="1649413"/>
            <a:ext cx="823912" cy="1924050"/>
          </a:xfrm>
          <a:prstGeom prst="rtTriangle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7" name="Pravokutni trokut 36">
            <a:extLst>
              <a:ext uri="{FF2B5EF4-FFF2-40B4-BE49-F238E27FC236}">
                <a16:creationId xmlns:a16="http://schemas.microsoft.com/office/drawing/2014/main" id="{48598281-ACC6-4F3E-B4BA-962A01C59B77}"/>
              </a:ext>
            </a:extLst>
          </p:cNvPr>
          <p:cNvSpPr/>
          <p:nvPr/>
        </p:nvSpPr>
        <p:spPr>
          <a:xfrm flipH="1">
            <a:off x="1439863" y="1649413"/>
            <a:ext cx="823912" cy="1924050"/>
          </a:xfrm>
          <a:prstGeom prst="rtTriangle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EDD8F0CD-5A4C-48DE-85B3-9314D3DFF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0" y="3613150"/>
            <a:ext cx="4505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Osni presjek valjka je jednakokračni trokut  osnovice duljine 2</a:t>
            </a:r>
            <a:r>
              <a:rPr lang="hr-HR" altLang="sr-Latn-RS" i="1"/>
              <a:t>r</a:t>
            </a:r>
            <a:r>
              <a:rPr lang="hr-HR" altLang="sr-Latn-RS"/>
              <a:t> i krakova duljine </a:t>
            </a:r>
            <a:r>
              <a:rPr lang="hr-HR" altLang="sr-Latn-RS" i="1"/>
              <a:t>s</a:t>
            </a:r>
            <a:r>
              <a:rPr lang="hr-HR" altLang="sr-Latn-RS"/>
              <a:t>.</a:t>
            </a:r>
            <a:endParaRPr lang="hr-HR" altLang="sr-Latn-RS" i="1"/>
          </a:p>
        </p:txBody>
      </p:sp>
      <p:cxnSp>
        <p:nvCxnSpPr>
          <p:cNvPr id="26" name="Ravni poveznik 25">
            <a:extLst>
              <a:ext uri="{FF2B5EF4-FFF2-40B4-BE49-F238E27FC236}">
                <a16:creationId xmlns:a16="http://schemas.microsoft.com/office/drawing/2014/main" id="{D8CABD17-A057-41DF-9C1D-4658D01DA7BC}"/>
              </a:ext>
            </a:extLst>
          </p:cNvPr>
          <p:cNvCxnSpPr/>
          <p:nvPr/>
        </p:nvCxnSpPr>
        <p:spPr>
          <a:xfrm rot="5400000">
            <a:off x="-450056" y="3117056"/>
            <a:ext cx="5429250" cy="158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6618380C-C159-40B9-8E3E-4DD32E85A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2246313"/>
            <a:ext cx="46513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b="1">
                <a:solidFill>
                  <a:srgbClr val="FF0000"/>
                </a:solidFill>
              </a:rPr>
              <a:t>Osni presjek </a:t>
            </a:r>
            <a:r>
              <a:rPr lang="hr-HR" altLang="sr-Latn-RS"/>
              <a:t>stošca je presjek stošca i ravnine koja je okomita na bazu stošca i sadrži os stošca.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553BFBC1-CBBD-4840-9298-ADC253FC6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5013" y="4746625"/>
            <a:ext cx="3003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 sz="2400" i="1"/>
              <a:t>P</a:t>
            </a:r>
            <a:r>
              <a:rPr lang="hr-HR" altLang="sr-Latn-RS" sz="2400" i="1" baseline="-25000"/>
              <a:t>osnog</a:t>
            </a:r>
            <a:r>
              <a:rPr lang="hr-HR" altLang="sr-Latn-RS" sz="2400" i="1"/>
              <a:t> </a:t>
            </a:r>
            <a:r>
              <a:rPr lang="hr-HR" altLang="sr-Latn-RS" sz="2400" i="1" baseline="-25000"/>
              <a:t>presjeka</a:t>
            </a:r>
            <a:r>
              <a:rPr lang="hr-HR" altLang="sr-Latn-RS" sz="2400"/>
              <a:t> =</a:t>
            </a:r>
            <a:endParaRPr lang="hr-HR" altLang="sr-Latn-RS" sz="2400" i="1"/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7EF6FD6B-3B0A-42F7-BC91-8267BC48DA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23100" y="4667250"/>
          <a:ext cx="1155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155600" imgH="571320" progId="Equation.DSMT4">
                  <p:embed/>
                </p:oleObj>
              </mc:Choice>
              <mc:Fallback>
                <p:oleObj name="Equation" r:id="rId3" imgW="115560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3100" y="4667250"/>
                        <a:ext cx="1155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Ravni poveznik 32">
            <a:extLst>
              <a:ext uri="{FF2B5EF4-FFF2-40B4-BE49-F238E27FC236}">
                <a16:creationId xmlns:a16="http://schemas.microsoft.com/office/drawing/2014/main" id="{0211D6AD-0127-4F4C-9757-9944CC3DA112}"/>
              </a:ext>
            </a:extLst>
          </p:cNvPr>
          <p:cNvCxnSpPr/>
          <p:nvPr/>
        </p:nvCxnSpPr>
        <p:spPr>
          <a:xfrm flipH="1">
            <a:off x="2273300" y="3575050"/>
            <a:ext cx="79216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>
            <a:extLst>
              <a:ext uri="{FF2B5EF4-FFF2-40B4-BE49-F238E27FC236}">
                <a16:creationId xmlns:a16="http://schemas.microsoft.com/office/drawing/2014/main" id="{B50538D4-39A3-4C05-84F1-35E64C6803AB}"/>
              </a:ext>
            </a:extLst>
          </p:cNvPr>
          <p:cNvCxnSpPr>
            <a:stCxn id="37" idx="0"/>
            <a:endCxn id="41" idx="0"/>
          </p:cNvCxnSpPr>
          <p:nvPr/>
        </p:nvCxnSpPr>
        <p:spPr>
          <a:xfrm rot="16200000" flipH="1" flipV="1">
            <a:off x="904875" y="2192338"/>
            <a:ext cx="1901825" cy="8159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34">
            <a:extLst>
              <a:ext uri="{FF2B5EF4-FFF2-40B4-BE49-F238E27FC236}">
                <a16:creationId xmlns:a16="http://schemas.microsoft.com/office/drawing/2014/main" id="{A8BD3A34-06EE-493A-B69C-E146DDCEFC78}"/>
              </a:ext>
            </a:extLst>
          </p:cNvPr>
          <p:cNvCxnSpPr>
            <a:stCxn id="37" idx="0"/>
          </p:cNvCxnSpPr>
          <p:nvPr/>
        </p:nvCxnSpPr>
        <p:spPr>
          <a:xfrm rot="16200000" flipH="1">
            <a:off x="1704975" y="2208213"/>
            <a:ext cx="1924050" cy="8064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Luk 39">
            <a:extLst>
              <a:ext uri="{FF2B5EF4-FFF2-40B4-BE49-F238E27FC236}">
                <a16:creationId xmlns:a16="http://schemas.microsoft.com/office/drawing/2014/main" id="{B5E8ABBD-6CC4-4F31-9A55-D748F5FD6503}"/>
              </a:ext>
            </a:extLst>
          </p:cNvPr>
          <p:cNvSpPr/>
          <p:nvPr/>
        </p:nvSpPr>
        <p:spPr>
          <a:xfrm>
            <a:off x="1446213" y="3290888"/>
            <a:ext cx="1619250" cy="539750"/>
          </a:xfrm>
          <a:prstGeom prst="arc">
            <a:avLst>
              <a:gd name="adj1" fmla="val 10736579"/>
              <a:gd name="adj2" fmla="val 21568262"/>
            </a:avLst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1" name="Luk 40">
            <a:extLst>
              <a:ext uri="{FF2B5EF4-FFF2-40B4-BE49-F238E27FC236}">
                <a16:creationId xmlns:a16="http://schemas.microsoft.com/office/drawing/2014/main" id="{7CBF0555-F38F-41C9-8443-DDA38710E8C4}"/>
              </a:ext>
            </a:extLst>
          </p:cNvPr>
          <p:cNvSpPr/>
          <p:nvPr/>
        </p:nvSpPr>
        <p:spPr>
          <a:xfrm flipV="1">
            <a:off x="1446213" y="3295650"/>
            <a:ext cx="1619250" cy="539750"/>
          </a:xfrm>
          <a:prstGeom prst="arc">
            <a:avLst>
              <a:gd name="adj1" fmla="val 10736579"/>
              <a:gd name="adj2" fmla="val 169333"/>
            </a:avLst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39" name="TekstniOkvir 46">
            <a:extLst>
              <a:ext uri="{FF2B5EF4-FFF2-40B4-BE49-F238E27FC236}">
                <a16:creationId xmlns:a16="http://schemas.microsoft.com/office/drawing/2014/main" id="{9F961092-0539-4131-B240-5C3EF889C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465513"/>
            <a:ext cx="404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1040" name="TekstniOkvir 47">
            <a:extLst>
              <a:ext uri="{FF2B5EF4-FFF2-40B4-BE49-F238E27FC236}">
                <a16:creationId xmlns:a16="http://schemas.microsoft.com/office/drawing/2014/main" id="{98E6DA99-D190-4451-B0CA-36F6A6FC7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288" y="2398713"/>
            <a:ext cx="4111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s</a:t>
            </a:r>
          </a:p>
        </p:txBody>
      </p:sp>
      <p:sp>
        <p:nvSpPr>
          <p:cNvPr id="1041" name="TekstniOkvir 48">
            <a:extLst>
              <a:ext uri="{FF2B5EF4-FFF2-40B4-BE49-F238E27FC236}">
                <a16:creationId xmlns:a16="http://schemas.microsoft.com/office/drawing/2014/main" id="{64A50C66-964E-4E45-9314-6CFE78E93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2703513"/>
            <a:ext cx="412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v</a:t>
            </a:r>
          </a:p>
        </p:txBody>
      </p:sp>
      <p:cxnSp>
        <p:nvCxnSpPr>
          <p:cNvPr id="52" name="Ravni poveznik 51">
            <a:extLst>
              <a:ext uri="{FF2B5EF4-FFF2-40B4-BE49-F238E27FC236}">
                <a16:creationId xmlns:a16="http://schemas.microsoft.com/office/drawing/2014/main" id="{04A9E048-3790-4195-91EB-3147A4BF6377}"/>
              </a:ext>
            </a:extLst>
          </p:cNvPr>
          <p:cNvCxnSpPr/>
          <p:nvPr/>
        </p:nvCxnSpPr>
        <p:spPr>
          <a:xfrm rot="16200000" flipH="1">
            <a:off x="1300957" y="2612231"/>
            <a:ext cx="1924050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lipsa 35">
            <a:extLst>
              <a:ext uri="{FF2B5EF4-FFF2-40B4-BE49-F238E27FC236}">
                <a16:creationId xmlns:a16="http://schemas.microsoft.com/office/drawing/2014/main" id="{12DF5181-D5FA-4671-B539-F1B327BC8CFA}"/>
              </a:ext>
            </a:extLst>
          </p:cNvPr>
          <p:cNvSpPr/>
          <p:nvPr/>
        </p:nvSpPr>
        <p:spPr>
          <a:xfrm>
            <a:off x="2243138" y="3544888"/>
            <a:ext cx="44450" cy="47625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44" name="TekstniOkvir 52">
            <a:extLst>
              <a:ext uri="{FF2B5EF4-FFF2-40B4-BE49-F238E27FC236}">
                <a16:creationId xmlns:a16="http://schemas.microsoft.com/office/drawing/2014/main" id="{B383208E-EBA6-43E8-805F-0F525D5EC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0975" y="801688"/>
            <a:ext cx="29908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>
                <a:solidFill>
                  <a:srgbClr val="0070C0"/>
                </a:solidFill>
              </a:rPr>
              <a:t>v</a:t>
            </a:r>
            <a:r>
              <a:rPr lang="hr-HR" altLang="sr-Latn-RS">
                <a:solidFill>
                  <a:srgbClr val="0070C0"/>
                </a:solidFill>
              </a:rPr>
              <a:t> -  duljina visine stošca</a:t>
            </a:r>
          </a:p>
          <a:p>
            <a:pPr eaLnBrk="1" hangingPunct="1"/>
            <a:r>
              <a:rPr lang="hr-HR" altLang="sr-Latn-RS" i="1"/>
              <a:t>s</a:t>
            </a:r>
            <a:r>
              <a:rPr lang="hr-HR" altLang="sr-Latn-RS"/>
              <a:t> -  duljina izvodnice</a:t>
            </a:r>
          </a:p>
          <a:p>
            <a:pPr eaLnBrk="1" hangingPunct="1"/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>
                <a:solidFill>
                  <a:srgbClr val="FF0000"/>
                </a:solidFill>
              </a:rPr>
              <a:t> – radijus baze stošca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37" grpId="0" animBg="1"/>
      <p:bldP spid="24" grpId="0"/>
      <p:bldP spid="27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>
            <a:extLst>
              <a:ext uri="{FF2B5EF4-FFF2-40B4-BE49-F238E27FC236}">
                <a16:creationId xmlns:a16="http://schemas.microsoft.com/office/drawing/2014/main" id="{4EAF7A34-F78D-433E-AC9A-408B37820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03213"/>
            <a:ext cx="8229600" cy="1143000"/>
          </a:xfrm>
        </p:spPr>
        <p:txBody>
          <a:bodyPr/>
          <a:lstStyle/>
          <a:p>
            <a:r>
              <a:rPr lang="hr-HR" altLang="sr-Latn-RS" sz="3600"/>
              <a:t>Oplošje stošca</a:t>
            </a:r>
          </a:p>
        </p:txBody>
      </p:sp>
      <p:sp>
        <p:nvSpPr>
          <p:cNvPr id="5" name="Dijagram toka: Poveznik 4">
            <a:extLst>
              <a:ext uri="{FF2B5EF4-FFF2-40B4-BE49-F238E27FC236}">
                <a16:creationId xmlns:a16="http://schemas.microsoft.com/office/drawing/2014/main" id="{D6EB8EED-4DBC-4443-A054-CDC6D163DAA4}"/>
              </a:ext>
            </a:extLst>
          </p:cNvPr>
          <p:cNvSpPr/>
          <p:nvPr/>
        </p:nvSpPr>
        <p:spPr>
          <a:xfrm>
            <a:off x="941388" y="2292350"/>
            <a:ext cx="1562100" cy="1576388"/>
          </a:xfrm>
          <a:prstGeom prst="flowChartConnector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Djelomični krug 5">
            <a:extLst>
              <a:ext uri="{FF2B5EF4-FFF2-40B4-BE49-F238E27FC236}">
                <a16:creationId xmlns:a16="http://schemas.microsoft.com/office/drawing/2014/main" id="{7B1DFB4B-C5BE-44BF-B16C-97508E81B606}"/>
              </a:ext>
            </a:extLst>
          </p:cNvPr>
          <p:cNvSpPr/>
          <p:nvPr/>
        </p:nvSpPr>
        <p:spPr>
          <a:xfrm rot="15370067">
            <a:off x="1703387" y="-1096962"/>
            <a:ext cx="5159375" cy="4641850"/>
          </a:xfrm>
          <a:prstGeom prst="pie">
            <a:avLst>
              <a:gd name="adj1" fmla="val 6949332"/>
              <a:gd name="adj2" fmla="val 16200000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8197" name="Objekt 7">
            <a:extLst>
              <a:ext uri="{FF2B5EF4-FFF2-40B4-BE49-F238E27FC236}">
                <a16:creationId xmlns:a16="http://schemas.microsoft.com/office/drawing/2014/main" id="{EB45B25B-16F8-4F84-8C68-3D27269DF7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5025" y="2136775"/>
          <a:ext cx="123983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279360" imgH="139680" progId="Equation.DSMT4">
                  <p:embed/>
                </p:oleObj>
              </mc:Choice>
              <mc:Fallback>
                <p:oleObj name="Equation" r:id="rId3" imgW="279360" imgH="139680" progId="Equation.DSMT4">
                  <p:embed/>
                  <p:pic>
                    <p:nvPicPr>
                      <p:cNvPr id="8197" name="Objekt 7">
                        <a:extLst>
                          <a:ext uri="{FF2B5EF4-FFF2-40B4-BE49-F238E27FC236}">
                            <a16:creationId xmlns:a16="http://schemas.microsoft.com/office/drawing/2014/main" id="{EB45B25B-16F8-4F84-8C68-3D27269DF7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2136775"/>
                        <a:ext cx="123983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kt 8">
            <a:extLst>
              <a:ext uri="{FF2B5EF4-FFF2-40B4-BE49-F238E27FC236}">
                <a16:creationId xmlns:a16="http://schemas.microsoft.com/office/drawing/2014/main" id="{DF35373B-42E6-4CF5-9CFB-6F9DA3106F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03313" y="2622550"/>
          <a:ext cx="101917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266400" imgH="203040" progId="Equation.DSMT4">
                  <p:embed/>
                </p:oleObj>
              </mc:Choice>
              <mc:Fallback>
                <p:oleObj name="Equation" r:id="rId5" imgW="266400" imgH="203040" progId="Equation.DSMT4">
                  <p:embed/>
                  <p:pic>
                    <p:nvPicPr>
                      <p:cNvPr id="8198" name="Objekt 8">
                        <a:extLst>
                          <a:ext uri="{FF2B5EF4-FFF2-40B4-BE49-F238E27FC236}">
                            <a16:creationId xmlns:a16="http://schemas.microsoft.com/office/drawing/2014/main" id="{DF35373B-42E6-4CF5-9CFB-6F9DA3106F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2622550"/>
                        <a:ext cx="1019175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kt 9">
            <a:extLst>
              <a:ext uri="{FF2B5EF4-FFF2-40B4-BE49-F238E27FC236}">
                <a16:creationId xmlns:a16="http://schemas.microsoft.com/office/drawing/2014/main" id="{521692D9-8F5C-4F19-BD74-4E3A41881F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3775" y="3725863"/>
          <a:ext cx="4479925" cy="152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7" imgW="2577960" imgH="876240" progId="Equation.DSMT4">
                  <p:embed/>
                </p:oleObj>
              </mc:Choice>
              <mc:Fallback>
                <p:oleObj name="Equation" r:id="rId7" imgW="2577960" imgH="876240" progId="Equation.DSMT4">
                  <p:embed/>
                  <p:pic>
                    <p:nvPicPr>
                      <p:cNvPr id="8199" name="Objekt 9">
                        <a:extLst>
                          <a:ext uri="{FF2B5EF4-FFF2-40B4-BE49-F238E27FC236}">
                            <a16:creationId xmlns:a16="http://schemas.microsoft.com/office/drawing/2014/main" id="{521692D9-8F5C-4F19-BD74-4E3A41881F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3725863"/>
                        <a:ext cx="4479925" cy="152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kt 10">
            <a:extLst>
              <a:ext uri="{FF2B5EF4-FFF2-40B4-BE49-F238E27FC236}">
                <a16:creationId xmlns:a16="http://schemas.microsoft.com/office/drawing/2014/main" id="{1CA2DBBF-63B1-482A-B053-91859F72B7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6188" y="2630488"/>
          <a:ext cx="1120775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9" imgW="596880" imgH="583920" progId="Equation.DSMT4">
                  <p:embed/>
                </p:oleObj>
              </mc:Choice>
              <mc:Fallback>
                <p:oleObj name="Equation" r:id="rId9" imgW="596880" imgH="583920" progId="Equation.DSMT4">
                  <p:embed/>
                  <p:pic>
                    <p:nvPicPr>
                      <p:cNvPr id="8200" name="Objekt 10">
                        <a:extLst>
                          <a:ext uri="{FF2B5EF4-FFF2-40B4-BE49-F238E27FC236}">
                            <a16:creationId xmlns:a16="http://schemas.microsoft.com/office/drawing/2014/main" id="{1CA2DBBF-63B1-482A-B053-91859F72B7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188" y="2630488"/>
                        <a:ext cx="1120775" cy="1096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kt 11">
            <a:extLst>
              <a:ext uri="{FF2B5EF4-FFF2-40B4-BE49-F238E27FC236}">
                <a16:creationId xmlns:a16="http://schemas.microsoft.com/office/drawing/2014/main" id="{8C3B516D-D545-46DB-AF88-B53B3F945F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5388" y="5470525"/>
          <a:ext cx="6164262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11" imgW="1587240" imgH="228600" progId="Equation.DSMT4">
                  <p:embed/>
                </p:oleObj>
              </mc:Choice>
              <mc:Fallback>
                <p:oleObj name="Equation" r:id="rId11" imgW="1587240" imgH="228600" progId="Equation.DSMT4">
                  <p:embed/>
                  <p:pic>
                    <p:nvPicPr>
                      <p:cNvPr id="8201" name="Objekt 11">
                        <a:extLst>
                          <a:ext uri="{FF2B5EF4-FFF2-40B4-BE49-F238E27FC236}">
                            <a16:creationId xmlns:a16="http://schemas.microsoft.com/office/drawing/2014/main" id="{8C3B516D-D545-46DB-AF88-B53B3F945F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5470525"/>
                        <a:ext cx="6164262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7_8_stozac</Template>
  <TotalTime>21</TotalTime>
  <Words>129</Words>
  <Application>Microsoft Office PowerPoint</Application>
  <PresentationFormat>Prikaz na zaslonu (4:3)</PresentationFormat>
  <Paragraphs>26</Paragraphs>
  <Slides>5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Myriad Pro</vt:lpstr>
      <vt:lpstr>Math 8</vt:lpstr>
      <vt:lpstr>1_Math 8</vt:lpstr>
      <vt:lpstr>Equation</vt:lpstr>
      <vt:lpstr>PowerPoint prezentacija</vt:lpstr>
      <vt:lpstr>PowerPoint prezentacija</vt:lpstr>
      <vt:lpstr>PowerPoint prezentacija</vt:lpstr>
      <vt:lpstr>PowerPoint prezentacija</vt:lpstr>
      <vt:lpstr>Oplošje stošca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3</cp:revision>
  <dcterms:created xsi:type="dcterms:W3CDTF">2022-03-12T14:08:08Z</dcterms:created>
  <dcterms:modified xsi:type="dcterms:W3CDTF">2022-03-12T14:56:31Z</dcterms:modified>
</cp:coreProperties>
</file>